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
  </p:notesMasterIdLst>
  <p:handoutMasterIdLst>
    <p:handoutMasterId r:id="rId36"/>
  </p:handoutMasterIdLst>
  <p:sldIdLst>
    <p:sldId id="854" r:id="rId5"/>
    <p:sldId id="1267" r:id="rId6"/>
    <p:sldId id="1268" r:id="rId7"/>
    <p:sldId id="1269" r:id="rId8"/>
    <p:sldId id="1270" r:id="rId9"/>
    <p:sldId id="1271" r:id="rId10"/>
    <p:sldId id="1272" r:id="rId11"/>
    <p:sldId id="1273" r:id="rId12"/>
    <p:sldId id="1274" r:id="rId13"/>
    <p:sldId id="861" r:id="rId14"/>
    <p:sldId id="1259" r:id="rId15"/>
    <p:sldId id="1261" r:id="rId16"/>
    <p:sldId id="1275" r:id="rId17"/>
    <p:sldId id="1276" r:id="rId18"/>
    <p:sldId id="1265" r:id="rId19"/>
    <p:sldId id="1262" r:id="rId20"/>
    <p:sldId id="1277" r:id="rId21"/>
    <p:sldId id="1263" r:id="rId22"/>
    <p:sldId id="1278" r:id="rId23"/>
    <p:sldId id="1279" r:id="rId24"/>
    <p:sldId id="1280" r:id="rId25"/>
    <p:sldId id="1281" r:id="rId26"/>
    <p:sldId id="1282" r:id="rId27"/>
    <p:sldId id="767" r:id="rId28"/>
    <p:sldId id="1283" r:id="rId29"/>
    <p:sldId id="1284" r:id="rId30"/>
    <p:sldId id="1285" r:id="rId31"/>
    <p:sldId id="2144867320" r:id="rId32"/>
    <p:sldId id="2144867319" r:id="rId33"/>
    <p:sldId id="2144867321"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58"/>
    <p:restoredTop sz="96167"/>
  </p:normalViewPr>
  <p:slideViewPr>
    <p:cSldViewPr snapToObjects="1">
      <p:cViewPr varScale="1">
        <p:scale>
          <a:sx n="200" d="100"/>
          <a:sy n="200" d="100"/>
        </p:scale>
        <p:origin x="3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10/25/23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85904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19</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358474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7700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10/25/23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10/25/23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10/25/23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66071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hyperlink" Target="https://camunda.com/blog/2023/02/orchestration-vs-choreography/" TargetMode="External"/><Relationship Id="rId2" Type="http://schemas.openxmlformats.org/officeDocument/2006/relationships/hyperlink" Target="https://ninetailed.io/blog/microservices-orchestration/" TargetMode="External"/><Relationship Id="rId1" Type="http://schemas.openxmlformats.org/officeDocument/2006/relationships/slideLayout" Target="../slideLayouts/slideLayout1.xml"/><Relationship Id="rId5" Type="http://schemas.openxmlformats.org/officeDocument/2006/relationships/hyperlink" Target="https://betterprogramming.pub/microservice-orchestration-vs-choreography-5595b602fe3b" TargetMode="External"/><Relationship Id="rId4" Type="http://schemas.openxmlformats.org/officeDocument/2006/relationships/hyperlink" Target="https://docs.aws.amazon.com/prescriptive-guidance/latest/cloud-design-patterns/orchestration-choreography.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aws.amazon.com/IAM/latest/UserGuide/access_policies.html"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www.columbia.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ontent_delivery_network"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8: EDA Examples, API GW, JWT, Pagination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Composition, Orchestration, Choreography</a:t>
            </a:r>
            <a:br>
              <a:rPr lang="en-US" altLang="en-US" sz="2800" i="1" dirty="0">
                <a:solidFill>
                  <a:schemeClr val="bg1"/>
                </a:solidFill>
              </a:rPr>
            </a:br>
            <a:r>
              <a:rPr lang="en-US" altLang="en-US" sz="2800" i="1" dirty="0">
                <a:solidFill>
                  <a:schemeClr val="bg1"/>
                </a:solidFill>
              </a:rPr>
              <a:t>Event Driven Architecture Examples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B73FE5-E9D8-330A-4030-B2FE9B83C667}"/>
              </a:ext>
            </a:extLst>
          </p:cNvPr>
          <p:cNvSpPr>
            <a:spLocks noGrp="1"/>
          </p:cNvSpPr>
          <p:nvPr>
            <p:ph idx="1"/>
          </p:nvPr>
        </p:nvSpPr>
        <p:spPr/>
        <p:txBody>
          <a:bodyPr/>
          <a:lstStyle/>
          <a:p>
            <a:r>
              <a:rPr lang="en-US" sz="1800" dirty="0"/>
              <a:t>There are two concepts but without precise, universally agreed meanings.</a:t>
            </a:r>
          </a:p>
          <a:p>
            <a:pPr lvl="1"/>
            <a:r>
              <a:rPr lang="en-US" sz="1600" dirty="0"/>
              <a:t>Orchestration: “On the other hand, the orchestrator sends a command message to downstream microservices, telling it what operation to perform. After this microservice has performed the operation, it sends a reply message to the orchestrator. The orchestrator then processes the message and determines which next step to perform.”</a:t>
            </a:r>
          </a:p>
          <a:p>
            <a:pPr lvl="1"/>
            <a:r>
              <a:rPr lang="en-US" sz="1600" dirty="0"/>
              <a:t>Choreography” With choreography, you inform each part of the system of its job and let it work out the details, like dancers all finding their way and reacting to others around them in a ballet.”</a:t>
            </a:r>
          </a:p>
          <a:p>
            <a:r>
              <a:rPr lang="en-US" sz="1800" dirty="0"/>
              <a:t>There are many good overviews of the concepts”</a:t>
            </a:r>
          </a:p>
          <a:p>
            <a:pPr lvl="1"/>
            <a:r>
              <a:rPr lang="en-US" sz="1600" dirty="0">
                <a:hlinkClick r:id="rId2"/>
              </a:rPr>
              <a:t>https://ninetailed.io/blog/microservices-orchestration/</a:t>
            </a:r>
            <a:endParaRPr lang="en-US" sz="1600" dirty="0"/>
          </a:p>
          <a:p>
            <a:pPr lvl="1"/>
            <a:r>
              <a:rPr lang="en-US" sz="1600" dirty="0">
                <a:hlinkClick r:id="rId3"/>
              </a:rPr>
              <a:t>https://camunda.com/blog/2023/02/orchestration-vs-choreography/</a:t>
            </a:r>
            <a:endParaRPr lang="en-US" sz="1600" dirty="0"/>
          </a:p>
          <a:p>
            <a:pPr lvl="1"/>
            <a:r>
              <a:rPr lang="en-US" sz="1600" dirty="0">
                <a:hlinkClick r:id="rId4"/>
              </a:rPr>
              <a:t>https://docs.aws.amazon.com/prescriptive-guidance/latest/cloud-design-patterns/orchestration-choreography.html</a:t>
            </a:r>
            <a:endParaRPr lang="en-US" sz="1600" dirty="0"/>
          </a:p>
          <a:p>
            <a:pPr lvl="1"/>
            <a:r>
              <a:rPr lang="en-US" sz="1600" dirty="0">
                <a:hlinkClick r:id="rId5"/>
              </a:rPr>
              <a:t>https://betterprogramming.pub/microservice-orchestration-vs-choreography-5595b602fe3b</a:t>
            </a:r>
            <a:endParaRPr lang="en-US" sz="1600" dirty="0"/>
          </a:p>
          <a:p>
            <a:pPr lvl="1"/>
            <a:endParaRPr lang="en-US" sz="1600" dirty="0"/>
          </a:p>
          <a:p>
            <a:pPr lvl="1"/>
            <a:endParaRPr lang="en-US" sz="1600" dirty="0"/>
          </a:p>
        </p:txBody>
      </p:sp>
      <p:sp>
        <p:nvSpPr>
          <p:cNvPr id="3" name="Title 2">
            <a:extLst>
              <a:ext uri="{FF2B5EF4-FFF2-40B4-BE49-F238E27FC236}">
                <a16:creationId xmlns:a16="http://schemas.microsoft.com/office/drawing/2014/main" id="{E4003583-3B36-A636-D21A-B2914219DDA3}"/>
              </a:ext>
            </a:extLst>
          </p:cNvPr>
          <p:cNvSpPr>
            <a:spLocks noGrp="1"/>
          </p:cNvSpPr>
          <p:nvPr>
            <p:ph type="title"/>
          </p:nvPr>
        </p:nvSpPr>
        <p:spPr/>
        <p:txBody>
          <a:bodyPr/>
          <a:lstStyle/>
          <a:p>
            <a:r>
              <a:rPr lang="en-US" dirty="0"/>
              <a:t>Some Concepts</a:t>
            </a:r>
          </a:p>
        </p:txBody>
      </p:sp>
    </p:spTree>
    <p:extLst>
      <p:ext uri="{BB962C8B-B14F-4D97-AF65-F5344CB8AC3E}">
        <p14:creationId xmlns:p14="http://schemas.microsoft.com/office/powerpoint/2010/main" val="361647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25DC3-6259-5986-6552-04A15AF46C4A}"/>
              </a:ext>
            </a:extLst>
          </p:cNvPr>
          <p:cNvSpPr>
            <a:spLocks noGrp="1"/>
          </p:cNvSpPr>
          <p:nvPr>
            <p:ph idx="1"/>
          </p:nvPr>
        </p:nvSpPr>
        <p:spPr>
          <a:xfrm>
            <a:off x="5477195" y="742950"/>
            <a:ext cx="3514405" cy="3886200"/>
          </a:xfrm>
        </p:spPr>
        <p:txBody>
          <a:bodyPr/>
          <a:lstStyle/>
          <a:p>
            <a:r>
              <a:rPr lang="en-US" dirty="0"/>
              <a:t>Orchestration:</a:t>
            </a:r>
          </a:p>
          <a:p>
            <a:pPr lvl="1"/>
            <a:r>
              <a:rPr lang="en-US" dirty="0"/>
              <a:t>A N+1 service implements the composition logic.</a:t>
            </a:r>
          </a:p>
          <a:p>
            <a:pPr lvl="1"/>
            <a:r>
              <a:rPr lang="en-US" dirty="0"/>
              <a:t>Sends messages/events to other services to coordinate actions.</a:t>
            </a:r>
          </a:p>
          <a:p>
            <a:r>
              <a:rPr lang="en-US" dirty="0"/>
              <a:t>Choreography:</a:t>
            </a:r>
          </a:p>
          <a:p>
            <a:pPr lvl="1"/>
            <a:r>
              <a:rPr lang="en-US" dirty="0"/>
              <a:t>Each service is independent and knows its function.</a:t>
            </a:r>
          </a:p>
          <a:p>
            <a:pPr lvl="1"/>
            <a:r>
              <a:rPr lang="en-US" dirty="0"/>
              <a:t>Subscribes to and published events.</a:t>
            </a:r>
          </a:p>
        </p:txBody>
      </p:sp>
      <p:sp>
        <p:nvSpPr>
          <p:cNvPr id="3" name="Title 2">
            <a:extLst>
              <a:ext uri="{FF2B5EF4-FFF2-40B4-BE49-F238E27FC236}">
                <a16:creationId xmlns:a16="http://schemas.microsoft.com/office/drawing/2014/main" id="{81FD7BFD-90D9-8F3F-F1BB-B828C40B0846}"/>
              </a:ext>
            </a:extLst>
          </p:cNvPr>
          <p:cNvSpPr>
            <a:spLocks noGrp="1"/>
          </p:cNvSpPr>
          <p:nvPr>
            <p:ph type="title"/>
          </p:nvPr>
        </p:nvSpPr>
        <p:spPr/>
        <p:txBody>
          <a:bodyPr/>
          <a:lstStyle/>
          <a:p>
            <a:r>
              <a:rPr lang="en-US" dirty="0"/>
              <a:t>Orchestration and Choreography</a:t>
            </a:r>
          </a:p>
        </p:txBody>
      </p:sp>
      <p:pic>
        <p:nvPicPr>
          <p:cNvPr id="2050" name="Picture 2">
            <a:extLst>
              <a:ext uri="{FF2B5EF4-FFF2-40B4-BE49-F238E27FC236}">
                <a16:creationId xmlns:a16="http://schemas.microsoft.com/office/drawing/2014/main" id="{2113D343-9688-D010-2CA7-16ADD3241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53043"/>
            <a:ext cx="3853264" cy="1782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eckout process with choreography">
            <a:extLst>
              <a:ext uri="{FF2B5EF4-FFF2-40B4-BE49-F238E27FC236}">
                <a16:creationId xmlns:a16="http://schemas.microsoft.com/office/drawing/2014/main" id="{9630DA8D-AC72-B850-1D6C-DEA89AEC5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31" y="3044179"/>
            <a:ext cx="5329164" cy="160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57FCF8-4699-2C89-C3CB-86E9D8CCF2A3}"/>
              </a:ext>
            </a:extLst>
          </p:cNvPr>
          <p:cNvSpPr txBox="1"/>
          <p:nvPr/>
        </p:nvSpPr>
        <p:spPr>
          <a:xfrm>
            <a:off x="1420095" y="516322"/>
            <a:ext cx="1470274" cy="369332"/>
          </a:xfrm>
          <a:prstGeom prst="rect">
            <a:avLst/>
          </a:prstGeom>
          <a:noFill/>
        </p:spPr>
        <p:txBody>
          <a:bodyPr wrap="none" rtlCol="0">
            <a:spAutoFit/>
          </a:bodyPr>
          <a:lstStyle/>
          <a:p>
            <a:r>
              <a:rPr lang="en-US" dirty="0"/>
              <a:t>Orchestration</a:t>
            </a:r>
          </a:p>
        </p:txBody>
      </p:sp>
      <p:sp>
        <p:nvSpPr>
          <p:cNvPr id="5" name="TextBox 4">
            <a:extLst>
              <a:ext uri="{FF2B5EF4-FFF2-40B4-BE49-F238E27FC236}">
                <a16:creationId xmlns:a16="http://schemas.microsoft.com/office/drawing/2014/main" id="{A0350506-63F7-7CAD-3EDB-F03832269153}"/>
              </a:ext>
            </a:extLst>
          </p:cNvPr>
          <p:cNvSpPr txBox="1"/>
          <p:nvPr/>
        </p:nvSpPr>
        <p:spPr>
          <a:xfrm>
            <a:off x="228600" y="2972176"/>
            <a:ext cx="1504707" cy="369332"/>
          </a:xfrm>
          <a:prstGeom prst="rect">
            <a:avLst/>
          </a:prstGeom>
          <a:noFill/>
        </p:spPr>
        <p:txBody>
          <a:bodyPr wrap="none" rtlCol="0">
            <a:spAutoFit/>
          </a:bodyPr>
          <a:lstStyle/>
          <a:p>
            <a:r>
              <a:rPr lang="en-US" dirty="0"/>
              <a:t>Choreography</a:t>
            </a:r>
          </a:p>
        </p:txBody>
      </p:sp>
    </p:spTree>
    <p:extLst>
      <p:ext uri="{BB962C8B-B14F-4D97-AF65-F5344CB8AC3E}">
        <p14:creationId xmlns:p14="http://schemas.microsoft.com/office/powerpoint/2010/main" val="204796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C341-C1FF-E725-7413-422A41AA553E}"/>
              </a:ext>
            </a:extLst>
          </p:cNvPr>
          <p:cNvSpPr>
            <a:spLocks noGrp="1"/>
          </p:cNvSpPr>
          <p:nvPr>
            <p:ph type="title"/>
          </p:nvPr>
        </p:nvSpPr>
        <p:spPr/>
        <p:txBody>
          <a:bodyPr/>
          <a:lstStyle/>
          <a:p>
            <a:r>
              <a:rPr lang="en-US" dirty="0"/>
              <a:t>Microservice Layers</a:t>
            </a:r>
          </a:p>
        </p:txBody>
      </p:sp>
      <p:pic>
        <p:nvPicPr>
          <p:cNvPr id="10242" name="Picture 2">
            <a:extLst>
              <a:ext uri="{FF2B5EF4-FFF2-40B4-BE49-F238E27FC236}">
                <a16:creationId xmlns:a16="http://schemas.microsoft.com/office/drawing/2014/main" id="{2EF5D1DE-D09B-F037-C4F8-64A1EAB5F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64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EC4B2E-72F6-74B6-3C66-B4F640B57BB9}"/>
              </a:ext>
            </a:extLst>
          </p:cNvPr>
          <p:cNvSpPr>
            <a:spLocks noGrp="1"/>
          </p:cNvSpPr>
          <p:nvPr>
            <p:ph type="title"/>
          </p:nvPr>
        </p:nvSpPr>
        <p:spPr/>
        <p:txBody>
          <a:bodyPr/>
          <a:lstStyle/>
          <a:p>
            <a:r>
              <a:rPr lang="en-US" dirty="0"/>
              <a:t>Composite Service</a:t>
            </a:r>
          </a:p>
        </p:txBody>
      </p:sp>
      <p:pic>
        <p:nvPicPr>
          <p:cNvPr id="5" name="Picture 4">
            <a:extLst>
              <a:ext uri="{FF2B5EF4-FFF2-40B4-BE49-F238E27FC236}">
                <a16:creationId xmlns:a16="http://schemas.microsoft.com/office/drawing/2014/main" id="{E43FBA1C-57AE-C2C6-92BE-29475FE2EBE8}"/>
              </a:ext>
            </a:extLst>
          </p:cNvPr>
          <p:cNvPicPr>
            <a:picLocks noChangeAspect="1"/>
          </p:cNvPicPr>
          <p:nvPr/>
        </p:nvPicPr>
        <p:blipFill>
          <a:blip r:embed="rId2"/>
          <a:stretch>
            <a:fillRect/>
          </a:stretch>
        </p:blipFill>
        <p:spPr>
          <a:xfrm>
            <a:off x="1219200" y="517256"/>
            <a:ext cx="6705600" cy="2428095"/>
          </a:xfrm>
          <a:prstGeom prst="rect">
            <a:avLst/>
          </a:prstGeom>
        </p:spPr>
      </p:pic>
      <p:sp>
        <p:nvSpPr>
          <p:cNvPr id="2" name="Content Placeholder 1">
            <a:extLst>
              <a:ext uri="{FF2B5EF4-FFF2-40B4-BE49-F238E27FC236}">
                <a16:creationId xmlns:a16="http://schemas.microsoft.com/office/drawing/2014/main" id="{8FEAAEFA-FF2C-90E9-AD58-FF51FAA97AD5}"/>
              </a:ext>
            </a:extLst>
          </p:cNvPr>
          <p:cNvSpPr>
            <a:spLocks noGrp="1"/>
          </p:cNvSpPr>
          <p:nvPr>
            <p:ph idx="1"/>
          </p:nvPr>
        </p:nvSpPr>
        <p:spPr>
          <a:xfrm>
            <a:off x="152400" y="2419350"/>
            <a:ext cx="8839200" cy="2206894"/>
          </a:xfrm>
        </p:spPr>
        <p:txBody>
          <a:bodyPr/>
          <a:lstStyle/>
          <a:p>
            <a:r>
              <a:rPr lang="en-US" sz="1400" dirty="0"/>
              <a:t>Users and applications think in terms of composite domain objects, e.g. a student </a:t>
            </a:r>
            <a:br>
              <a:rPr lang="en-US" sz="1400" dirty="0"/>
            </a:br>
            <a:r>
              <a:rPr lang="en-US" sz="1400" dirty="0"/>
              <a:t>is composed of: basic information, course registrations, projects, … …</a:t>
            </a:r>
          </a:p>
          <a:p>
            <a:r>
              <a:rPr lang="en-US" sz="1400" dirty="0"/>
              <a:t>UIs and other clients want to “retrieve the whole thing” and “update the whole thing.”</a:t>
            </a:r>
          </a:p>
          <a:p>
            <a:r>
              <a:rPr lang="en-US" sz="1400" dirty="0"/>
              <a:t>Implementing composition in the browser is a poor design. </a:t>
            </a:r>
          </a:p>
          <a:p>
            <a:pPr lvl="1"/>
            <a:r>
              <a:rPr lang="en-US" sz="1200" dirty="0"/>
              <a:t>In general, a lot of business logic in the browser/client is a poor idea. Prone to errors and fragile when things change.</a:t>
            </a:r>
          </a:p>
          <a:p>
            <a:pPr lvl="1"/>
            <a:r>
              <a:rPr lang="en-US" sz="1200" dirty="0"/>
              <a:t>Something has to handle the operations on the composite</a:t>
            </a:r>
          </a:p>
          <a:p>
            <a:pPr lvl="2"/>
            <a:r>
              <a:rPr lang="en-US" sz="1000" dirty="0"/>
              <a:t>Constraints between the objects.</a:t>
            </a:r>
          </a:p>
          <a:p>
            <a:pPr lvl="2"/>
            <a:r>
              <a:rPr lang="en-US" sz="1000" dirty="0"/>
              <a:t>Read or update failures of parts of the composite</a:t>
            </a:r>
          </a:p>
          <a:p>
            <a:pPr lvl="2"/>
            <a:r>
              <a:rPr lang="en-US" sz="1000" dirty="0"/>
              <a:t>Etc.</a:t>
            </a:r>
          </a:p>
          <a:p>
            <a:r>
              <a:rPr lang="en-US" sz="1400" dirty="0"/>
              <a:t>So, our next task is fleshing out implementation of the basic services functions and simple composite.</a:t>
            </a:r>
          </a:p>
        </p:txBody>
      </p:sp>
    </p:spTree>
    <p:extLst>
      <p:ext uri="{BB962C8B-B14F-4D97-AF65-F5344CB8AC3E}">
        <p14:creationId xmlns:p14="http://schemas.microsoft.com/office/powerpoint/2010/main" val="312737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05133D-2CFF-5249-2D2A-F40EBF568BB5}"/>
              </a:ext>
            </a:extLst>
          </p:cNvPr>
          <p:cNvSpPr>
            <a:spLocks noGrp="1"/>
          </p:cNvSpPr>
          <p:nvPr>
            <p:ph idx="1"/>
          </p:nvPr>
        </p:nvSpPr>
        <p:spPr>
          <a:xfrm>
            <a:off x="152400" y="3308424"/>
            <a:ext cx="8839200" cy="1320726"/>
          </a:xfrm>
        </p:spPr>
        <p:txBody>
          <a:bodyPr/>
          <a:lstStyle/>
          <a:p>
            <a:r>
              <a:rPr lang="en-US" sz="1800" dirty="0"/>
              <a:t>Webhooks are a form of subscription.</a:t>
            </a:r>
          </a:p>
          <a:p>
            <a:r>
              <a:rPr lang="en-US" sz="1800" dirty="0"/>
              <a:t>Used to connect web/REST applications using HTTP.</a:t>
            </a:r>
          </a:p>
          <a:p>
            <a:r>
              <a:rPr lang="en-US" sz="1800" dirty="0"/>
              <a:t>Often used to integrate with user collaboration and user automation systems (Slack, Discord, …) with applications.</a:t>
            </a:r>
          </a:p>
        </p:txBody>
      </p:sp>
      <p:sp>
        <p:nvSpPr>
          <p:cNvPr id="3" name="Title 2">
            <a:extLst>
              <a:ext uri="{FF2B5EF4-FFF2-40B4-BE49-F238E27FC236}">
                <a16:creationId xmlns:a16="http://schemas.microsoft.com/office/drawing/2014/main" id="{034D884C-AD59-FFCE-EB38-1BADBE53CBBD}"/>
              </a:ext>
            </a:extLst>
          </p:cNvPr>
          <p:cNvSpPr>
            <a:spLocks noGrp="1"/>
          </p:cNvSpPr>
          <p:nvPr>
            <p:ph type="title"/>
          </p:nvPr>
        </p:nvSpPr>
        <p:spPr/>
        <p:txBody>
          <a:bodyPr/>
          <a:lstStyle/>
          <a:p>
            <a:r>
              <a:rPr lang="en-US" dirty="0"/>
              <a:t>Webhooks</a:t>
            </a:r>
          </a:p>
        </p:txBody>
      </p:sp>
      <p:pic>
        <p:nvPicPr>
          <p:cNvPr id="5122" name="Picture 2">
            <a:extLst>
              <a:ext uri="{FF2B5EF4-FFF2-40B4-BE49-F238E27FC236}">
                <a16:creationId xmlns:a16="http://schemas.microsoft.com/office/drawing/2014/main" id="{4EAC23D0-B7A8-DE42-83BC-03B6DE05B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66750"/>
            <a:ext cx="3765964" cy="2364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1425D1B-28D0-153D-7F45-7189D532C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580" y="627429"/>
            <a:ext cx="3881261" cy="24370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52DE4A-902F-FDDF-92E5-F485216585A6}"/>
              </a:ext>
            </a:extLst>
          </p:cNvPr>
          <p:cNvSpPr txBox="1"/>
          <p:nvPr/>
        </p:nvSpPr>
        <p:spPr>
          <a:xfrm>
            <a:off x="172569" y="3031425"/>
            <a:ext cx="8314271"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hookdeck</a:t>
            </a:r>
            <a:r>
              <a:rPr lang="en-US" sz="1200" dirty="0"/>
              <a:t>/webhooks-explained-what-are-webhooks-and-how-do-they-work-90c613c055a4</a:t>
            </a:r>
          </a:p>
        </p:txBody>
      </p:sp>
    </p:spTree>
    <p:extLst>
      <p:ext uri="{BB962C8B-B14F-4D97-AF65-F5344CB8AC3E}">
        <p14:creationId xmlns:p14="http://schemas.microsoft.com/office/powerpoint/2010/main" val="406735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E0DF7E-79FF-16A7-793F-D3E7091138B2}"/>
              </a:ext>
            </a:extLst>
          </p:cNvPr>
          <p:cNvSpPr>
            <a:spLocks noGrp="1"/>
          </p:cNvSpPr>
          <p:nvPr>
            <p:ph idx="1"/>
          </p:nvPr>
        </p:nvSpPr>
        <p:spPr>
          <a:xfrm>
            <a:off x="152400" y="3562350"/>
            <a:ext cx="8839200" cy="1066800"/>
          </a:xfrm>
        </p:spPr>
        <p:txBody>
          <a:bodyPr/>
          <a:lstStyle/>
          <a:p>
            <a:r>
              <a:rPr lang="en-US" dirty="0"/>
              <a:t>Reshow the topic, subscription, API keys, publication, webhook</a:t>
            </a:r>
            <a:br>
              <a:rPr lang="en-US" dirty="0"/>
            </a:br>
            <a:r>
              <a:rPr lang="en-US" dirty="0"/>
              <a:t>for the Discord example.</a:t>
            </a:r>
          </a:p>
        </p:txBody>
      </p:sp>
      <p:sp>
        <p:nvSpPr>
          <p:cNvPr id="3" name="Title 2">
            <a:extLst>
              <a:ext uri="{FF2B5EF4-FFF2-40B4-BE49-F238E27FC236}">
                <a16:creationId xmlns:a16="http://schemas.microsoft.com/office/drawing/2014/main" id="{0F33654F-FB75-A1A3-FE4E-029375F8B269}"/>
              </a:ext>
            </a:extLst>
          </p:cNvPr>
          <p:cNvSpPr>
            <a:spLocks noGrp="1"/>
          </p:cNvSpPr>
          <p:nvPr>
            <p:ph type="title"/>
          </p:nvPr>
        </p:nvSpPr>
        <p:spPr/>
        <p:txBody>
          <a:bodyPr/>
          <a:lstStyle/>
          <a:p>
            <a:r>
              <a:rPr lang="en-US" dirty="0"/>
              <a:t>Pub/Sub</a:t>
            </a:r>
          </a:p>
        </p:txBody>
      </p:sp>
      <p:pic>
        <p:nvPicPr>
          <p:cNvPr id="4098" name="Picture 2">
            <a:extLst>
              <a:ext uri="{FF2B5EF4-FFF2-40B4-BE49-F238E27FC236}">
                <a16:creationId xmlns:a16="http://schemas.microsoft.com/office/drawing/2014/main" id="{B434D4A3-2A61-0095-C00D-360590C48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42950"/>
            <a:ext cx="3382629" cy="2482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AD96C6C-FF16-FFDA-1D79-47C68741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4319"/>
            <a:ext cx="3221262" cy="293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br>
              <a:rPr lang="en-US" altLang="en-US" sz="2800" i="1" dirty="0">
                <a:solidFill>
                  <a:schemeClr val="bg1"/>
                </a:solidFill>
              </a:rPr>
            </a:br>
            <a:r>
              <a:rPr lang="en-US" altLang="en-US" sz="2800" i="1" dirty="0">
                <a:solidFill>
                  <a:schemeClr val="bg1"/>
                </a:solidFill>
              </a:rPr>
              <a:t>JWT</a:t>
            </a:r>
            <a:br>
              <a:rPr lang="en-US" altLang="en-US" sz="2800" i="1" dirty="0">
                <a:solidFill>
                  <a:schemeClr val="bg1"/>
                </a:solidFill>
              </a:rPr>
            </a:br>
            <a:r>
              <a:rPr lang="en-US" altLang="en-US" sz="2800" i="1" dirty="0">
                <a:solidFill>
                  <a:schemeClr val="bg1"/>
                </a:solidFill>
              </a:rPr>
              <a:t>Authorization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493681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Aspects of My Solution/Project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01F6-05C1-11DB-A7DA-C558C5A6A4A4}"/>
              </a:ext>
            </a:extLst>
          </p:cNvPr>
          <p:cNvSpPr>
            <a:spLocks noGrp="1"/>
          </p:cNvSpPr>
          <p:nvPr>
            <p:ph type="title"/>
          </p:nvPr>
        </p:nvSpPr>
        <p:spPr/>
        <p:txBody>
          <a:bodyPr/>
          <a:lstStyle/>
          <a:p>
            <a:r>
              <a:rPr lang="en-US" dirty="0"/>
              <a:t>REST is Stateless </a:t>
            </a:r>
            <a:r>
              <a:rPr lang="en-US" sz="1400" dirty="0"/>
              <a:t>(https://</a:t>
            </a:r>
            <a:r>
              <a:rPr lang="en-US" sz="1400" dirty="0" err="1"/>
              <a:t>restfulapi.net</a:t>
            </a:r>
            <a:r>
              <a:rPr lang="en-US" sz="1400" dirty="0"/>
              <a:t>/statelessness/)</a:t>
            </a:r>
          </a:p>
        </p:txBody>
      </p:sp>
      <p:pic>
        <p:nvPicPr>
          <p:cNvPr id="4" name="Picture 3">
            <a:extLst>
              <a:ext uri="{FF2B5EF4-FFF2-40B4-BE49-F238E27FC236}">
                <a16:creationId xmlns:a16="http://schemas.microsoft.com/office/drawing/2014/main" id="{4ECE9535-6510-F2B9-2624-33740CEF80A2}"/>
              </a:ext>
            </a:extLst>
          </p:cNvPr>
          <p:cNvPicPr>
            <a:picLocks noChangeAspect="1"/>
          </p:cNvPicPr>
          <p:nvPr/>
        </p:nvPicPr>
        <p:blipFill>
          <a:blip r:embed="rId2"/>
          <a:stretch>
            <a:fillRect/>
          </a:stretch>
        </p:blipFill>
        <p:spPr>
          <a:xfrm>
            <a:off x="27734" y="590550"/>
            <a:ext cx="4495800" cy="2871663"/>
          </a:xfrm>
          <a:prstGeom prst="rect">
            <a:avLst/>
          </a:prstGeom>
        </p:spPr>
      </p:pic>
      <p:pic>
        <p:nvPicPr>
          <p:cNvPr id="5" name="Picture 4">
            <a:extLst>
              <a:ext uri="{FF2B5EF4-FFF2-40B4-BE49-F238E27FC236}">
                <a16:creationId xmlns:a16="http://schemas.microsoft.com/office/drawing/2014/main" id="{E3203EBC-9DB0-4A56-F32F-7F8A56EE6CC9}"/>
              </a:ext>
            </a:extLst>
          </p:cNvPr>
          <p:cNvPicPr>
            <a:picLocks noChangeAspect="1"/>
          </p:cNvPicPr>
          <p:nvPr/>
        </p:nvPicPr>
        <p:blipFill>
          <a:blip r:embed="rId3"/>
          <a:stretch>
            <a:fillRect/>
          </a:stretch>
        </p:blipFill>
        <p:spPr>
          <a:xfrm>
            <a:off x="4591050" y="514350"/>
            <a:ext cx="4117134" cy="3098800"/>
          </a:xfrm>
          <a:prstGeom prst="rect">
            <a:avLst/>
          </a:prstGeom>
        </p:spPr>
      </p:pic>
    </p:spTree>
    <p:extLst>
      <p:ext uri="{BB962C8B-B14F-4D97-AF65-F5344CB8AC3E}">
        <p14:creationId xmlns:p14="http://schemas.microsoft.com/office/powerpoint/2010/main" val="309388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4" name="TextBox 3">
            <a:extLst>
              <a:ext uri="{FF2B5EF4-FFF2-40B4-BE49-F238E27FC236}">
                <a16:creationId xmlns:a16="http://schemas.microsoft.com/office/drawing/2014/main" id="{E5ECBEA2-C427-DD95-479D-F77FFEAAFB58}"/>
              </a:ext>
            </a:extLst>
          </p:cNvPr>
          <p:cNvSpPr txBox="1"/>
          <p:nvPr/>
        </p:nvSpPr>
        <p:spPr>
          <a:xfrm>
            <a:off x="4348572" y="2038350"/>
            <a:ext cx="4074064" cy="2523768"/>
          </a:xfrm>
          <a:prstGeom prst="rect">
            <a:avLst/>
          </a:prstGeom>
          <a:noFill/>
        </p:spPr>
        <p:txBody>
          <a:bodyPr wrap="none" rtlCol="0">
            <a:spAutoFit/>
          </a:bodyPr>
          <a:lstStyle/>
          <a:p>
            <a:r>
              <a:rPr lang="en-US" sz="1600" dirty="0"/>
              <a:t>Many platforms provided server-side functions</a:t>
            </a:r>
            <a:br>
              <a:rPr lang="en-US" sz="1600" dirty="0"/>
            </a:br>
            <a:r>
              <a:rPr lang="en-US" sz="1600" dirty="0"/>
              <a:t>to save session/conversation/application state.</a:t>
            </a:r>
          </a:p>
          <a:p>
            <a:pPr marL="285750" indent="-285750">
              <a:buFont typeface="Arial" panose="020B0604020202020204" pitchFamily="34" charset="0"/>
              <a:buChar char="•"/>
            </a:pPr>
            <a:r>
              <a:rPr lang="en-US" sz="1400" dirty="0"/>
              <a:t>Caching results of previous DB queries.</a:t>
            </a:r>
          </a:p>
          <a:p>
            <a:pPr marL="285750" indent="-285750">
              <a:buFont typeface="Arial" panose="020B0604020202020204" pitchFamily="34" charset="0"/>
              <a:buChar char="•"/>
            </a:pPr>
            <a:r>
              <a:rPr lang="en-US" sz="1400" dirty="0"/>
              <a:t>Current navigation position in a complex,</a:t>
            </a:r>
            <a:br>
              <a:rPr lang="en-US" sz="1400" dirty="0"/>
            </a:br>
            <a:r>
              <a:rPr lang="en-US" sz="1400" dirty="0"/>
              <a:t>multi-page application.</a:t>
            </a:r>
          </a:p>
          <a:p>
            <a:pPr marL="285750" indent="-285750">
              <a:buFont typeface="Arial" panose="020B0604020202020204" pitchFamily="34" charset="0"/>
              <a:buChar char="•"/>
            </a:pPr>
            <a:r>
              <a:rPr lang="en-US" sz="1400" dirty="0"/>
              <a:t>etc.</a:t>
            </a:r>
          </a:p>
          <a:p>
            <a:r>
              <a:rPr lang="en-US" sz="1400" dirty="0"/>
              <a:t>REST keeps the information in various headers</a:t>
            </a:r>
            <a:br>
              <a:rPr lang="en-US" sz="1400" dirty="0"/>
            </a:br>
            <a:r>
              <a:rPr lang="en-US" sz="1400" dirty="0"/>
              <a:t>or cookies. The browser re-provides the information</a:t>
            </a:r>
            <a:br>
              <a:rPr lang="en-US" sz="1400" dirty="0"/>
            </a:br>
            <a:r>
              <a:rPr lang="en-US" sz="1400" dirty="0"/>
              <a:t>on each request.</a:t>
            </a:r>
          </a:p>
          <a:p>
            <a:endParaRPr lang="en-US" sz="1400" dirty="0"/>
          </a:p>
          <a:p>
            <a:r>
              <a:rPr lang="en-US" sz="1400" dirty="0"/>
              <a:t>This is another use for JWT.</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05702-70DA-3536-6676-7F193E324FAA}"/>
              </a:ext>
            </a:extLst>
          </p:cNvPr>
          <p:cNvSpPr>
            <a:spLocks noGrp="1"/>
          </p:cNvSpPr>
          <p:nvPr>
            <p:ph type="title"/>
          </p:nvPr>
        </p:nvSpPr>
        <p:spPr/>
        <p:txBody>
          <a:bodyPr/>
          <a:lstStyle/>
          <a:p>
            <a:r>
              <a:rPr lang="en-US" dirty="0"/>
              <a:t>Lambda Authorizer</a:t>
            </a:r>
          </a:p>
        </p:txBody>
      </p:sp>
      <p:pic>
        <p:nvPicPr>
          <p:cNvPr id="12290" name="Picture 2" descr="&#10;        API Gateway Lambda authorization workflow&#10;      ">
            <a:extLst>
              <a:ext uri="{FF2B5EF4-FFF2-40B4-BE49-F238E27FC236}">
                <a16:creationId xmlns:a16="http://schemas.microsoft.com/office/drawing/2014/main" id="{1723B54E-20C3-FD1D-281F-4A25B163C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7212"/>
            <a:ext cx="71628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6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27415-FDF2-AE88-4FFC-A388CB857228}"/>
              </a:ext>
            </a:extLst>
          </p:cNvPr>
          <p:cNvSpPr>
            <a:spLocks noGrp="1"/>
          </p:cNvSpPr>
          <p:nvPr>
            <p:ph idx="1"/>
          </p:nvPr>
        </p:nvSpPr>
        <p:spPr>
          <a:xfrm>
            <a:off x="152400" y="514350"/>
            <a:ext cx="8839200" cy="4114800"/>
          </a:xfrm>
        </p:spPr>
        <p:txBody>
          <a:bodyPr/>
          <a:lstStyle/>
          <a:p>
            <a:r>
              <a:rPr lang="en-US" sz="1400" dirty="0"/>
              <a:t>Show /Users/</a:t>
            </a:r>
            <a:r>
              <a:rPr lang="en-US" sz="1400" dirty="0" err="1"/>
              <a:t>donaldferguson</a:t>
            </a:r>
            <a:r>
              <a:rPr lang="en-US" sz="1400" dirty="0"/>
              <a:t>/Dropbox/0-F23-Projects/</a:t>
            </a:r>
            <a:r>
              <a:rPr lang="en-US" sz="1400" dirty="0" err="1"/>
              <a:t>courseworks</a:t>
            </a:r>
            <a:r>
              <a:rPr lang="en-US" sz="1400" dirty="0"/>
              <a:t>-lambda/authorizer/</a:t>
            </a:r>
            <a:r>
              <a:rPr lang="en-US" sz="1400" dirty="0" err="1"/>
              <a:t>example_authorizer.py</a:t>
            </a:r>
            <a:endParaRPr lang="en-US" sz="1400" dirty="0"/>
          </a:p>
          <a:p>
            <a:r>
              <a:rPr lang="en-US" sz="1400" dirty="0"/>
              <a:t>The basic concepts in an authorization decision are:</a:t>
            </a:r>
          </a:p>
          <a:p>
            <a:pPr lvl="1"/>
            <a:r>
              <a:rPr lang="en-US" sz="1200" dirty="0"/>
              <a:t>Who is the user/identity?</a:t>
            </a:r>
          </a:p>
          <a:p>
            <a:pPr lvl="1"/>
            <a:r>
              <a:rPr lang="en-US" sz="1200" dirty="0"/>
              <a:t>What is the “ID” of the thing being touched?</a:t>
            </a:r>
          </a:p>
          <a:p>
            <a:pPr lvl="1"/>
            <a:r>
              <a:rPr lang="en-US" sz="1200" dirty="0"/>
              <a:t>What is the operation being performed?</a:t>
            </a:r>
          </a:p>
          <a:p>
            <a:r>
              <a:rPr lang="en-US" sz="1400" dirty="0"/>
              <a:t>This explains the structure of AWS policy documents (</a:t>
            </a:r>
            <a:r>
              <a:rPr lang="en-US" sz="1400" dirty="0">
                <a:hlinkClick r:id="rId2"/>
              </a:rPr>
              <a:t>https://docs.aws.amazon.com/IAM/latest/UserGuide/access_policies.html</a:t>
            </a:r>
            <a:r>
              <a:rPr lang="en-US" sz="1400" dirty="0"/>
              <a:t>).</a:t>
            </a:r>
          </a:p>
          <a:p>
            <a:r>
              <a:rPr lang="en-US" sz="1400" dirty="0"/>
              <a:t>Policies get attached to users, roles, groups, … …</a:t>
            </a:r>
          </a:p>
        </p:txBody>
      </p:sp>
      <p:sp>
        <p:nvSpPr>
          <p:cNvPr id="3" name="Title 2">
            <a:extLst>
              <a:ext uri="{FF2B5EF4-FFF2-40B4-BE49-F238E27FC236}">
                <a16:creationId xmlns:a16="http://schemas.microsoft.com/office/drawing/2014/main" id="{017D6714-25DB-CB40-A785-C205B5BE51D6}"/>
              </a:ext>
            </a:extLst>
          </p:cNvPr>
          <p:cNvSpPr>
            <a:spLocks noGrp="1"/>
          </p:cNvSpPr>
          <p:nvPr>
            <p:ph type="title"/>
          </p:nvPr>
        </p:nvSpPr>
        <p:spPr/>
        <p:txBody>
          <a:bodyPr/>
          <a:lstStyle/>
          <a:p>
            <a:r>
              <a:rPr lang="en-US" dirty="0"/>
              <a:t>Example and Concepts</a:t>
            </a:r>
          </a:p>
        </p:txBody>
      </p:sp>
      <p:pic>
        <p:nvPicPr>
          <p:cNvPr id="13314" name="Picture 2" descr="&#10;          JSON policy document structure&#10;        ">
            <a:extLst>
              <a:ext uri="{FF2B5EF4-FFF2-40B4-BE49-F238E27FC236}">
                <a16:creationId xmlns:a16="http://schemas.microsoft.com/office/drawing/2014/main" id="{9505715A-C59A-8D34-5C15-2AC45D4C2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35946"/>
            <a:ext cx="3257550" cy="19932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3F3FC59-546C-975C-D6C3-6333962EF6B0}"/>
              </a:ext>
            </a:extLst>
          </p:cNvPr>
          <p:cNvPicPr>
            <a:picLocks noChangeAspect="1"/>
          </p:cNvPicPr>
          <p:nvPr/>
        </p:nvPicPr>
        <p:blipFill>
          <a:blip r:embed="rId4"/>
          <a:stretch>
            <a:fillRect/>
          </a:stretch>
        </p:blipFill>
        <p:spPr>
          <a:xfrm>
            <a:off x="4127499" y="2571750"/>
            <a:ext cx="4724400" cy="2095500"/>
          </a:xfrm>
          <a:prstGeom prst="rect">
            <a:avLst/>
          </a:prstGeom>
        </p:spPr>
      </p:pic>
    </p:spTree>
    <p:extLst>
      <p:ext uri="{BB962C8B-B14F-4D97-AF65-F5344CB8AC3E}">
        <p14:creationId xmlns:p14="http://schemas.microsoft.com/office/powerpoint/2010/main" val="4165549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Pagination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97705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751773"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2CC5F9-5A32-206F-9A96-6E4FAA4CF21E}"/>
              </a:ext>
            </a:extLst>
          </p:cNvPr>
          <p:cNvPicPr>
            <a:picLocks noChangeAspect="1"/>
          </p:cNvPicPr>
          <p:nvPr/>
        </p:nvPicPr>
        <p:blipFill>
          <a:blip r:embed="rId2"/>
          <a:stretch>
            <a:fillRect/>
          </a:stretch>
        </p:blipFill>
        <p:spPr>
          <a:xfrm>
            <a:off x="0" y="471238"/>
            <a:ext cx="6312306" cy="4201023"/>
          </a:xfrm>
          <a:prstGeom prst="rect">
            <a:avLst/>
          </a:prstGeom>
        </p:spPr>
      </p:pic>
      <p:sp>
        <p:nvSpPr>
          <p:cNvPr id="3" name="Title 2">
            <a:extLst>
              <a:ext uri="{FF2B5EF4-FFF2-40B4-BE49-F238E27FC236}">
                <a16:creationId xmlns:a16="http://schemas.microsoft.com/office/drawing/2014/main" id="{E75978F7-3704-450D-A297-F7DCAEEAA74D}"/>
              </a:ext>
            </a:extLst>
          </p:cNvPr>
          <p:cNvSpPr>
            <a:spLocks noGrp="1"/>
          </p:cNvSpPr>
          <p:nvPr>
            <p:ph type="title"/>
          </p:nvPr>
        </p:nvSpPr>
        <p:spPr/>
        <p:txBody>
          <a:bodyPr/>
          <a:lstStyle/>
          <a:p>
            <a:r>
              <a:rPr lang="en-US" dirty="0"/>
              <a:t>Partial  Architecture Diagram</a:t>
            </a:r>
          </a:p>
        </p:txBody>
      </p:sp>
      <p:sp>
        <p:nvSpPr>
          <p:cNvPr id="5" name="Rectangle 4">
            <a:extLst>
              <a:ext uri="{FF2B5EF4-FFF2-40B4-BE49-F238E27FC236}">
                <a16:creationId xmlns:a16="http://schemas.microsoft.com/office/drawing/2014/main" id="{CF476A0B-3BDF-83BA-0025-A24C1030BEAB}"/>
              </a:ext>
            </a:extLst>
          </p:cNvPr>
          <p:cNvSpPr/>
          <p:nvPr/>
        </p:nvSpPr>
        <p:spPr>
          <a:xfrm>
            <a:off x="76200" y="590550"/>
            <a:ext cx="685800" cy="68364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9C1F7E-4DA8-42DD-7FCB-7CF294C8E4E2}"/>
              </a:ext>
            </a:extLst>
          </p:cNvPr>
          <p:cNvSpPr/>
          <p:nvPr/>
        </p:nvSpPr>
        <p:spPr>
          <a:xfrm>
            <a:off x="905359" y="592702"/>
            <a:ext cx="685800" cy="68364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5FDC91-1853-3320-22F7-346896AF837B}"/>
              </a:ext>
            </a:extLst>
          </p:cNvPr>
          <p:cNvSpPr/>
          <p:nvPr/>
        </p:nvSpPr>
        <p:spPr>
          <a:xfrm>
            <a:off x="860157" y="1793794"/>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E53BA1-1FD8-0C27-2808-59419E72CA1F}"/>
              </a:ext>
            </a:extLst>
          </p:cNvPr>
          <p:cNvSpPr/>
          <p:nvPr/>
        </p:nvSpPr>
        <p:spPr>
          <a:xfrm>
            <a:off x="798164" y="2952750"/>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DF25EB-3EE9-D2B8-3B60-16E4CE5313AC}"/>
              </a:ext>
            </a:extLst>
          </p:cNvPr>
          <p:cNvSpPr/>
          <p:nvPr/>
        </p:nvSpPr>
        <p:spPr>
          <a:xfrm>
            <a:off x="2106478" y="1793794"/>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B1ABDE-7557-E791-CC7D-F493B5ADEB06}"/>
              </a:ext>
            </a:extLst>
          </p:cNvPr>
          <p:cNvSpPr/>
          <p:nvPr/>
        </p:nvSpPr>
        <p:spPr>
          <a:xfrm>
            <a:off x="5486400" y="1569203"/>
            <a:ext cx="685800" cy="54534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95D89F4-F263-4979-0F7E-E01E7417ABA8}"/>
              </a:ext>
            </a:extLst>
          </p:cNvPr>
          <p:cNvSpPr>
            <a:spLocks noGrp="1"/>
          </p:cNvSpPr>
          <p:nvPr>
            <p:ph idx="1"/>
          </p:nvPr>
        </p:nvSpPr>
        <p:spPr>
          <a:xfrm>
            <a:off x="4038600" y="2257659"/>
            <a:ext cx="4953000" cy="2209800"/>
          </a:xfrm>
        </p:spPr>
        <p:txBody>
          <a:bodyPr/>
          <a:lstStyle/>
          <a:p>
            <a:r>
              <a:rPr lang="en-US" sz="1400" dirty="0"/>
              <a:t>Brief overview of come concepts:</a:t>
            </a:r>
          </a:p>
          <a:p>
            <a:pPr lvl="1"/>
            <a:r>
              <a:rPr lang="en-US" sz="1200" dirty="0"/>
              <a:t>Route 53 and domain name servers</a:t>
            </a:r>
          </a:p>
          <a:p>
            <a:pPr lvl="1"/>
            <a:r>
              <a:rPr lang="en-US" sz="1200" dirty="0"/>
              <a:t>Certificate Manager and HTTPs</a:t>
            </a:r>
          </a:p>
          <a:p>
            <a:pPr lvl="1"/>
            <a:r>
              <a:rPr lang="en-US" sz="1200" dirty="0"/>
              <a:t>Cloud Front</a:t>
            </a:r>
          </a:p>
          <a:p>
            <a:pPr lvl="1"/>
            <a:r>
              <a:rPr lang="en-US" sz="1200" dirty="0"/>
              <a:t>API Gateway</a:t>
            </a:r>
          </a:p>
          <a:p>
            <a:r>
              <a:rPr lang="en-US" sz="1400" dirty="0"/>
              <a:t>Some details:</a:t>
            </a:r>
          </a:p>
          <a:p>
            <a:pPr lvl="1"/>
            <a:r>
              <a:rPr lang="en-US" sz="1200" dirty="0"/>
              <a:t>JSON Web Tokens</a:t>
            </a:r>
          </a:p>
          <a:p>
            <a:pPr lvl="1"/>
            <a:r>
              <a:rPr lang="en-US" sz="1200" dirty="0"/>
              <a:t>Lambda </a:t>
            </a:r>
            <a:r>
              <a:rPr lang="en-US" sz="1200" dirty="0">
                <a:sym typeface="Wingdings" pitchFamily="2" charset="2"/>
              </a:rPr>
              <a:t> Discord and Webhooks</a:t>
            </a:r>
          </a:p>
          <a:p>
            <a:pPr lvl="1"/>
            <a:r>
              <a:rPr lang="en-US" sz="1200" dirty="0">
                <a:sym typeface="Wingdings" pitchFamily="2" charset="2"/>
              </a:rPr>
              <a:t>Composite services</a:t>
            </a:r>
          </a:p>
          <a:p>
            <a:pPr lvl="1"/>
            <a:r>
              <a:rPr lang="en-US" sz="1200" dirty="0">
                <a:sym typeface="Wingdings" pitchFamily="2" charset="2"/>
              </a:rPr>
              <a:t>Security, Lambda Authorizer</a:t>
            </a:r>
            <a:endParaRPr lang="en-US" sz="1200" dirty="0"/>
          </a:p>
          <a:p>
            <a:pPr marL="0" indent="0">
              <a:buNone/>
            </a:pPr>
            <a:endParaRPr lang="en-US" sz="1400" dirty="0"/>
          </a:p>
        </p:txBody>
      </p:sp>
      <p:sp>
        <p:nvSpPr>
          <p:cNvPr id="13" name="Rectangle 12">
            <a:extLst>
              <a:ext uri="{FF2B5EF4-FFF2-40B4-BE49-F238E27FC236}">
                <a16:creationId xmlns:a16="http://schemas.microsoft.com/office/drawing/2014/main" id="{0A1BA0F9-5994-E93E-1E75-F1D228E9A707}"/>
              </a:ext>
            </a:extLst>
          </p:cNvPr>
          <p:cNvSpPr/>
          <p:nvPr/>
        </p:nvSpPr>
        <p:spPr>
          <a:xfrm>
            <a:off x="802040" y="3968715"/>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79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Next Sprint –</a:t>
            </a:r>
            <a:br>
              <a:rPr lang="en-US" altLang="en-US" sz="2800" i="1" dirty="0">
                <a:solidFill>
                  <a:schemeClr val="bg1"/>
                </a:solidFill>
              </a:rPr>
            </a:br>
            <a:r>
              <a:rPr lang="en-US" altLang="en-US" sz="2800" i="1" dirty="0">
                <a:solidFill>
                  <a:schemeClr val="bg1"/>
                </a:solidFill>
              </a:rPr>
              <a:t>Writeup will come this weekend</a:t>
            </a:r>
          </a:p>
          <a:p>
            <a:pPr algn="ctr"/>
            <a:r>
              <a:rPr lang="en-US" altLang="en-US" sz="2800" i="1" dirty="0">
                <a:solidFill>
                  <a:schemeClr val="bg1"/>
                </a:solidFill>
              </a:rPr>
              <a:t>Start using some of the recent concepts.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856011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7B66F-5D6B-A63F-9283-0D5B875F4382}"/>
              </a:ext>
            </a:extLst>
          </p:cNvPr>
          <p:cNvSpPr>
            <a:spLocks noGrp="1"/>
          </p:cNvSpPr>
          <p:nvPr>
            <p:ph type="title"/>
          </p:nvPr>
        </p:nvSpPr>
        <p:spPr/>
        <p:txBody>
          <a:bodyPr/>
          <a:lstStyle/>
          <a:p>
            <a:r>
              <a:rPr lang="en-US" dirty="0"/>
              <a:t>DNS and Route 53</a:t>
            </a:r>
          </a:p>
        </p:txBody>
      </p:sp>
      <p:pic>
        <p:nvPicPr>
          <p:cNvPr id="6146" name="Picture 2" descr="Diagram that shows how Amazon Route 53 connects end users to internet applications. Described at the link &quot;Enlarge and read image description.&quot;">
            <a:extLst>
              <a:ext uri="{FF2B5EF4-FFF2-40B4-BE49-F238E27FC236}">
                <a16:creationId xmlns:a16="http://schemas.microsoft.com/office/drawing/2014/main" id="{C904D450-AD91-AB55-0E23-B621C77CC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8" y="429144"/>
            <a:ext cx="4435778" cy="24812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9EA57DD-B1D2-C989-6672-1B06AE7AA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6451"/>
            <a:ext cx="3868455"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D9680DD-7D24-0D47-4E05-9CC4D0CF4D8E}"/>
              </a:ext>
            </a:extLst>
          </p:cNvPr>
          <p:cNvSpPr>
            <a:spLocks noGrp="1"/>
          </p:cNvSpPr>
          <p:nvPr>
            <p:ph idx="1"/>
          </p:nvPr>
        </p:nvSpPr>
        <p:spPr>
          <a:xfrm>
            <a:off x="71398" y="2669024"/>
            <a:ext cx="8839200" cy="1828800"/>
          </a:xfrm>
        </p:spPr>
        <p:txBody>
          <a:bodyPr/>
          <a:lstStyle/>
          <a:p>
            <a:r>
              <a:rPr lang="en-US" sz="1400" dirty="0"/>
              <a:t>Internet connectivity relies on IP addresses.</a:t>
            </a:r>
          </a:p>
          <a:p>
            <a:pPr lvl="1"/>
            <a:r>
              <a:rPr lang="en-US" sz="1200" dirty="0"/>
              <a:t>V4: 164.86.3.127</a:t>
            </a:r>
          </a:p>
          <a:p>
            <a:pPr lvl="1"/>
            <a:r>
              <a:rPr lang="en-US" sz="1200" dirty="0"/>
              <a:t>2001:db8:3333:4444:CCCC:DDDD:EEEE:FFFF</a:t>
            </a:r>
          </a:p>
          <a:p>
            <a:r>
              <a:rPr lang="en-US" sz="1400" dirty="0"/>
              <a:t>DNS transforms “names” like </a:t>
            </a:r>
            <a:r>
              <a:rPr lang="en-US" sz="1400" dirty="0">
                <a:hlinkClick r:id="rId4"/>
              </a:rPr>
              <a:t>www.columbia.edu</a:t>
            </a:r>
            <a:r>
              <a:rPr lang="en-US" sz="1400" dirty="0"/>
              <a:t> to IP addresses</a:t>
            </a:r>
          </a:p>
          <a:p>
            <a:r>
              <a:rPr lang="en-US" sz="1400" dirty="0"/>
              <a:t>May implement more advanced functions like load balancing, … …</a:t>
            </a:r>
          </a:p>
          <a:p>
            <a:r>
              <a:rPr lang="en-US" sz="1400" dirty="0"/>
              <a:t>Most large environments have a private IP address space, with some of the nodes also having a public IP address.</a:t>
            </a:r>
          </a:p>
          <a:p>
            <a:pPr lvl="1"/>
            <a:r>
              <a:rPr lang="en-US" sz="1200" dirty="0"/>
              <a:t>This is due to the limitations on the number of IP addresses publicly available.</a:t>
            </a:r>
          </a:p>
          <a:p>
            <a:pPr lvl="1"/>
            <a:r>
              <a:rPr lang="en-US" sz="1200" dirty="0"/>
              <a:t>There are network address translation gateways at the perimeter.</a:t>
            </a:r>
          </a:p>
        </p:txBody>
      </p:sp>
    </p:spTree>
    <p:extLst>
      <p:ext uri="{BB962C8B-B14F-4D97-AF65-F5344CB8AC3E}">
        <p14:creationId xmlns:p14="http://schemas.microsoft.com/office/powerpoint/2010/main" val="327413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40433-B76F-8131-A974-22627B1E3677}"/>
              </a:ext>
            </a:extLst>
          </p:cNvPr>
          <p:cNvSpPr>
            <a:spLocks noGrp="1"/>
          </p:cNvSpPr>
          <p:nvPr>
            <p:ph type="title"/>
          </p:nvPr>
        </p:nvSpPr>
        <p:spPr/>
        <p:txBody>
          <a:bodyPr/>
          <a:lstStyle/>
          <a:p>
            <a:r>
              <a:rPr lang="en-US" dirty="0"/>
              <a:t>HTTPS</a:t>
            </a:r>
          </a:p>
        </p:txBody>
      </p:sp>
      <p:sp>
        <p:nvSpPr>
          <p:cNvPr id="6" name="Content Placeholder 1">
            <a:extLst>
              <a:ext uri="{FF2B5EF4-FFF2-40B4-BE49-F238E27FC236}">
                <a16:creationId xmlns:a16="http://schemas.microsoft.com/office/drawing/2014/main" id="{08F80640-7DC2-14A2-A3BA-5E9845D00A2A}"/>
              </a:ext>
            </a:extLst>
          </p:cNvPr>
          <p:cNvSpPr txBox="1">
            <a:spLocks/>
          </p:cNvSpPr>
          <p:nvPr/>
        </p:nvSpPr>
        <p:spPr>
          <a:xfrm>
            <a:off x="76200" y="590550"/>
            <a:ext cx="4267200" cy="4223254"/>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200" dirty="0"/>
              <a:t>Hypertext Transfer Protocol Secure (HTTPS) is an extension of the Hypertext Transfer Protocol (HTTP). It uses encryption for secure communication over a computer network, and is widely used on the Internet.[1][2] In HTTPS, the communication protocol is encrypted using Transport Layer Security (TLS) or, formerly, Secure Sockets Layer (SSL). The protocol is therefore also referred to as HTTP over TLS,[3] or HTTP over SSL.</a:t>
            </a:r>
          </a:p>
          <a:p>
            <a:pPr marL="0" indent="0">
              <a:buFont typeface="Arial" charset="0"/>
              <a:buNone/>
            </a:pPr>
            <a:r>
              <a:rPr lang="en-US" sz="1200" dirty="0"/>
              <a:t>… …</a:t>
            </a:r>
          </a:p>
          <a:p>
            <a:pPr marL="0" indent="0">
              <a:buFont typeface="Arial" charset="0"/>
              <a:buNone/>
            </a:pPr>
            <a:r>
              <a:rPr lang="en-US" sz="1200" dirty="0"/>
              <a:t>The principal motivations for HTTPS are authentication of the accessed website and protection of the privacy and integrity of the exchanged data while it is in transit. It protects against man-in-the-middle attacks, …</a:t>
            </a:r>
          </a:p>
          <a:p>
            <a:pPr marL="0" indent="0">
              <a:buFont typeface="Arial" charset="0"/>
              <a:buNone/>
            </a:pPr>
            <a:endParaRPr lang="en-US" sz="1200" dirty="0"/>
          </a:p>
          <a:p>
            <a:pPr marL="0" indent="0">
              <a:buFont typeface="Arial" charset="0"/>
              <a:buNone/>
            </a:pPr>
            <a:r>
              <a:rPr lang="en-US" sz="1200" dirty="0"/>
              <a:t>The authentication aspect of HTTPS requires a trusted third party to sign server-side digital certificates.</a:t>
            </a:r>
          </a:p>
          <a:p>
            <a:pPr marL="0" indent="0">
              <a:buFont typeface="Arial" charset="0"/>
              <a:buNone/>
            </a:pPr>
            <a:endParaRPr lang="en-US" sz="1200" dirty="0"/>
          </a:p>
        </p:txBody>
      </p:sp>
      <p:pic>
        <p:nvPicPr>
          <p:cNvPr id="7172" name="Picture 4">
            <a:extLst>
              <a:ext uri="{FF2B5EF4-FFF2-40B4-BE49-F238E27FC236}">
                <a16:creationId xmlns:a16="http://schemas.microsoft.com/office/drawing/2014/main" id="{55BCBAA0-35FD-27A5-AAE2-83009BDA1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98" y="1047750"/>
            <a:ext cx="4462204" cy="2876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0C068B-1C61-87D7-80EC-28EC4BDA3230}"/>
              </a:ext>
            </a:extLst>
          </p:cNvPr>
          <p:cNvSpPr txBox="1"/>
          <p:nvPr/>
        </p:nvSpPr>
        <p:spPr>
          <a:xfrm>
            <a:off x="4572000" y="590550"/>
            <a:ext cx="4618494" cy="215444"/>
          </a:xfrm>
          <a:prstGeom prst="rect">
            <a:avLst/>
          </a:prstGeom>
          <a:noFill/>
        </p:spPr>
        <p:txBody>
          <a:bodyPr wrap="square">
            <a:spAutoFit/>
          </a:bodyPr>
          <a:lstStyle/>
          <a:p>
            <a:r>
              <a:rPr lang="en-US" sz="800" dirty="0"/>
              <a:t>https://</a:t>
            </a:r>
            <a:r>
              <a:rPr lang="en-US" sz="800" dirty="0" err="1"/>
              <a:t>anushadasari.medium.com</a:t>
            </a:r>
            <a:r>
              <a:rPr lang="en-US" sz="800" dirty="0"/>
              <a:t>/the-https-protocol-explained-under-the-hood-c7bd9f9aaa7b</a:t>
            </a:r>
          </a:p>
        </p:txBody>
      </p:sp>
      <p:sp>
        <p:nvSpPr>
          <p:cNvPr id="12" name="TextBox 11">
            <a:extLst>
              <a:ext uri="{FF2B5EF4-FFF2-40B4-BE49-F238E27FC236}">
                <a16:creationId xmlns:a16="http://schemas.microsoft.com/office/drawing/2014/main" id="{E26A2174-3BE8-19CF-97DA-A8EBF0CD77B0}"/>
              </a:ext>
            </a:extLst>
          </p:cNvPr>
          <p:cNvSpPr txBox="1"/>
          <p:nvPr/>
        </p:nvSpPr>
        <p:spPr>
          <a:xfrm>
            <a:off x="45203" y="3885865"/>
            <a:ext cx="4618494" cy="369332"/>
          </a:xfrm>
          <a:prstGeom prst="rect">
            <a:avLst/>
          </a:prstGeom>
          <a:noFill/>
        </p:spPr>
        <p:txBody>
          <a:bodyPr wrap="square">
            <a:spAutoFit/>
          </a:bodyPr>
          <a:lstStyle/>
          <a:p>
            <a:r>
              <a:rPr lang="en-US" dirty="0"/>
              <a:t>https://</a:t>
            </a:r>
            <a:r>
              <a:rPr lang="en-US" dirty="0" err="1"/>
              <a:t>en.wikipedia.org</a:t>
            </a:r>
            <a:r>
              <a:rPr lang="en-US" dirty="0"/>
              <a:t>/wiki/HTTPS</a:t>
            </a:r>
          </a:p>
        </p:txBody>
      </p:sp>
    </p:spTree>
    <p:extLst>
      <p:ext uri="{BB962C8B-B14F-4D97-AF65-F5344CB8AC3E}">
        <p14:creationId xmlns:p14="http://schemas.microsoft.com/office/powerpoint/2010/main" val="385012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1FA5F0-B4CC-3129-369C-D8016242C77C}"/>
              </a:ext>
            </a:extLst>
          </p:cNvPr>
          <p:cNvSpPr>
            <a:spLocks noGrp="1"/>
          </p:cNvSpPr>
          <p:nvPr>
            <p:ph idx="1"/>
          </p:nvPr>
        </p:nvSpPr>
        <p:spPr/>
        <p:txBody>
          <a:bodyPr/>
          <a:lstStyle/>
          <a:p>
            <a:pPr marL="0" indent="0">
              <a:buNone/>
            </a:pPr>
            <a:r>
              <a:rPr lang="en-US" sz="1600" dirty="0"/>
              <a:t>Web browsers know how to trust HTTPS websites based on certificate authorities that come pre-installed in their software. Certificate authorities are in this way being trusted by web browser creators to provide valid certificates. Therefore, a user should trust an HTTPS connection to a website if and only if all of the following are true:</a:t>
            </a:r>
          </a:p>
          <a:p>
            <a:r>
              <a:rPr lang="en-US" sz="1600" dirty="0"/>
              <a:t>The user trusts that their device, hosting the browser and the method to get the browser itself, is not compromised (i.e. there is no supply chain attack).</a:t>
            </a:r>
          </a:p>
          <a:p>
            <a:r>
              <a:rPr lang="en-US" sz="1600" dirty="0"/>
              <a:t>The user trusts that the browser software correctly implements HTTPS with correctly pre-installed certificate authorities.</a:t>
            </a:r>
          </a:p>
          <a:p>
            <a:r>
              <a:rPr lang="en-US" sz="1600" dirty="0"/>
              <a:t>The user trusts the certificate authority to vouch only for legitimate websites (i.e. the certificate authority is not compromised and there is no mis-issuance of certificates).</a:t>
            </a:r>
          </a:p>
          <a:p>
            <a:r>
              <a:rPr lang="en-US" sz="1600" dirty="0"/>
              <a:t>The website provides a valid certificate, which means it was signed by a trusted authority.</a:t>
            </a:r>
          </a:p>
          <a:p>
            <a:r>
              <a:rPr lang="en-US" sz="1600" dirty="0"/>
              <a:t>The certificate correctly identifies the website (e.g., when the browser visits "https://</a:t>
            </a:r>
            <a:r>
              <a:rPr lang="en-US" sz="1600" dirty="0" err="1"/>
              <a:t>example.com</a:t>
            </a:r>
            <a:r>
              <a:rPr lang="en-US" sz="1600" dirty="0"/>
              <a:t>", the received certificate is properly for "</a:t>
            </a:r>
            <a:r>
              <a:rPr lang="en-US" sz="1600" dirty="0" err="1"/>
              <a:t>example.com</a:t>
            </a:r>
            <a:r>
              <a:rPr lang="en-US" sz="1600" dirty="0"/>
              <a:t>" and not some other entity).</a:t>
            </a:r>
          </a:p>
          <a:p>
            <a:r>
              <a:rPr lang="en-US" sz="1600" dirty="0"/>
              <a:t>The user trusts that the protocol's encryption layer (SSL/TLS) is sufficiently secure against eavesdroppers</a:t>
            </a:r>
          </a:p>
          <a:p>
            <a:pPr marL="0" indent="0">
              <a:buNone/>
            </a:pPr>
            <a:endParaRPr lang="en-US" sz="1600" dirty="0"/>
          </a:p>
        </p:txBody>
      </p:sp>
      <p:sp>
        <p:nvSpPr>
          <p:cNvPr id="3" name="Title 2">
            <a:extLst>
              <a:ext uri="{FF2B5EF4-FFF2-40B4-BE49-F238E27FC236}">
                <a16:creationId xmlns:a16="http://schemas.microsoft.com/office/drawing/2014/main" id="{0E9ADF83-FB71-41A0-934C-57967D982E8D}"/>
              </a:ext>
            </a:extLst>
          </p:cNvPr>
          <p:cNvSpPr>
            <a:spLocks noGrp="1"/>
          </p:cNvSpPr>
          <p:nvPr>
            <p:ph type="title"/>
          </p:nvPr>
        </p:nvSpPr>
        <p:spPr/>
        <p:txBody>
          <a:bodyPr/>
          <a:lstStyle/>
          <a:p>
            <a:r>
              <a:rPr lang="en-US" dirty="0"/>
              <a:t>Certificates</a:t>
            </a:r>
          </a:p>
        </p:txBody>
      </p:sp>
    </p:spTree>
    <p:extLst>
      <p:ext uri="{BB962C8B-B14F-4D97-AF65-F5344CB8AC3E}">
        <p14:creationId xmlns:p14="http://schemas.microsoft.com/office/powerpoint/2010/main" val="391671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215F25-9140-196B-4051-631288B641AE}"/>
              </a:ext>
            </a:extLst>
          </p:cNvPr>
          <p:cNvSpPr>
            <a:spLocks noGrp="1"/>
          </p:cNvSpPr>
          <p:nvPr>
            <p:ph idx="1"/>
          </p:nvPr>
        </p:nvSpPr>
        <p:spPr>
          <a:xfrm>
            <a:off x="152400" y="444319"/>
            <a:ext cx="8839200" cy="4038600"/>
          </a:xfrm>
        </p:spPr>
        <p:txBody>
          <a:bodyPr/>
          <a:lstStyle/>
          <a:p>
            <a:pPr marL="0" indent="0">
              <a:buNone/>
            </a:pPr>
            <a:r>
              <a:rPr lang="en-US" sz="1200" dirty="0"/>
              <a:t>A public key infrastructure (PKI) is a set of roles, policies, hardware, software and procedures needed to create, manage, distribute, use, store and revoke digital certificates and manage public-key encryption.</a:t>
            </a:r>
          </a:p>
          <a:p>
            <a:pPr marL="0" indent="0">
              <a:buNone/>
            </a:pPr>
            <a:r>
              <a:rPr lang="en-US" sz="1200" dirty="0"/>
              <a:t>… …</a:t>
            </a:r>
          </a:p>
          <a:p>
            <a:pPr marL="0" indent="0">
              <a:buNone/>
            </a:pPr>
            <a:r>
              <a:rPr lang="en-US" sz="1200" dirty="0"/>
              <a:t>In cryptography, a PKI is an arrangement that binds public keys with respective identities of entities (like people and organizations).[1] The binding is established through a process of registration and issuance of certificates at and by a certificate authority (CA)</a:t>
            </a:r>
          </a:p>
          <a:p>
            <a:pPr marL="0" indent="0">
              <a:buNone/>
            </a:pPr>
            <a:endParaRPr lang="en-US" sz="1200" dirty="0"/>
          </a:p>
          <a:p>
            <a:pPr marL="0" indent="0">
              <a:buNone/>
            </a:pPr>
            <a:r>
              <a:rPr lang="en-US" sz="1200" dirty="0"/>
              <a:t>PKI provides "trust services" - in plain terms trusting the actions or outputs of entities, be they people or computers. Trust service objectives respect one or more of the following capabilities: Confidentiality, Integrity and Authenticity (CIA).</a:t>
            </a:r>
          </a:p>
          <a:p>
            <a:r>
              <a:rPr lang="en-US" sz="1200" dirty="0"/>
              <a:t>Confidentiality: Assurance that no entity can maliciously or unwittingly view a payload in clear text. Data is encrypted to make it secret, such that even if it was read, it appears as gibberish. Perhaps the most common use of PKI for confidentiality purposes is in the context of Transport Layer Security (TLS). TLS is a capability underpinning the security of data in transit, i.e. during transmission. A classic example of TLS for confidentiality is when using an internet browser to log on to a service hosted on an internet based web site by entering a password.</a:t>
            </a:r>
          </a:p>
          <a:p>
            <a:r>
              <a:rPr lang="en-US" sz="1200" dirty="0"/>
              <a:t>Integrity: Assurance that if an entity changed (tampered) with transmitted data in the slightest way, it would be obvious it happened as its integrity would have been compromised. Often it is not of utmost importance to prevent the integrity being compromised (tamper proof), however, it is of utmost importance that if integrity is compromised there is clear evidence of it having done so (tamper evident).</a:t>
            </a:r>
          </a:p>
          <a:p>
            <a:r>
              <a:rPr lang="en-US" sz="1200" dirty="0"/>
              <a:t>Authenticity: Assurance that every entity has certainty of what it is connecting to, or can evidence its legitimacy when connecting to a protected service. The former is termed server-side authentication - typically used when authenticating to a web server using a password. The latter is termed client-side authentication - sometimes used when authenticating using a smart card (hosting a digital certificate and private key).</a:t>
            </a:r>
          </a:p>
          <a:p>
            <a:pPr marL="0" indent="0">
              <a:buNone/>
            </a:pPr>
            <a:br>
              <a:rPr lang="en-US" sz="1200" dirty="0"/>
            </a:br>
            <a:endParaRPr lang="en-US" sz="1200" dirty="0"/>
          </a:p>
        </p:txBody>
      </p:sp>
      <p:sp>
        <p:nvSpPr>
          <p:cNvPr id="3" name="Title 2">
            <a:extLst>
              <a:ext uri="{FF2B5EF4-FFF2-40B4-BE49-F238E27FC236}">
                <a16:creationId xmlns:a16="http://schemas.microsoft.com/office/drawing/2014/main" id="{452ED248-94C0-FB60-4C8B-D8004F6325F1}"/>
              </a:ext>
            </a:extLst>
          </p:cNvPr>
          <p:cNvSpPr>
            <a:spLocks noGrp="1"/>
          </p:cNvSpPr>
          <p:nvPr>
            <p:ph type="title"/>
          </p:nvPr>
        </p:nvSpPr>
        <p:spPr/>
        <p:txBody>
          <a:bodyPr/>
          <a:lstStyle/>
          <a:p>
            <a:r>
              <a:rPr lang="en-US" dirty="0"/>
              <a:t>Certificates and PKI</a:t>
            </a:r>
          </a:p>
        </p:txBody>
      </p:sp>
    </p:spTree>
    <p:extLst>
      <p:ext uri="{BB962C8B-B14F-4D97-AF65-F5344CB8AC3E}">
        <p14:creationId xmlns:p14="http://schemas.microsoft.com/office/powerpoint/2010/main" val="144066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FBD96C-B35E-5ECD-54F2-7CA1ADBFB679}"/>
              </a:ext>
            </a:extLst>
          </p:cNvPr>
          <p:cNvSpPr>
            <a:spLocks noGrp="1"/>
          </p:cNvSpPr>
          <p:nvPr>
            <p:ph idx="1"/>
          </p:nvPr>
        </p:nvSpPr>
        <p:spPr>
          <a:xfrm>
            <a:off x="83702" y="444319"/>
            <a:ext cx="4800600" cy="4038600"/>
          </a:xfrm>
        </p:spPr>
        <p:txBody>
          <a:bodyPr/>
          <a:lstStyle/>
          <a:p>
            <a:pPr marL="0" indent="0">
              <a:buNone/>
            </a:pPr>
            <a:r>
              <a:rPr lang="en-US" sz="1400" dirty="0"/>
              <a:t>A PKI consists of:</a:t>
            </a:r>
          </a:p>
          <a:p>
            <a:r>
              <a:rPr lang="en-US" sz="1200" dirty="0"/>
              <a:t>A certificate authority (CA) that stores, issues and signs the digital certificates;</a:t>
            </a:r>
          </a:p>
          <a:p>
            <a:r>
              <a:rPr lang="en-US" sz="1200" dirty="0"/>
              <a:t>A registration authority (RA) which verifies the identity of entities requesting their digital certificates to be stored at the CA;</a:t>
            </a:r>
          </a:p>
          <a:p>
            <a:r>
              <a:rPr lang="en-US" sz="1200" dirty="0"/>
              <a:t>A central directory—i.e., a secure location in which keys are stored and indexed;</a:t>
            </a:r>
          </a:p>
          <a:p>
            <a:r>
              <a:rPr lang="en-US" sz="1200" dirty="0"/>
              <a:t>A certificate management system managing things like the access to stored certificates or the delivery of the certificates to be issued;</a:t>
            </a:r>
          </a:p>
          <a:p>
            <a:r>
              <a:rPr lang="en-US" sz="1200" dirty="0"/>
              <a:t>A certificate policy stating the PKI's requirements concerning its procedures. Its purpose is to allow outsiders to analyze the PKI's trustworthiness.</a:t>
            </a:r>
          </a:p>
          <a:p>
            <a:pPr marL="0" indent="0">
              <a:buNone/>
            </a:pPr>
            <a:r>
              <a:rPr lang="en-US" sz="1400" dirty="0"/>
              <a:t>In my environment:</a:t>
            </a:r>
          </a:p>
          <a:p>
            <a:r>
              <a:rPr lang="en-US" sz="1200" dirty="0"/>
              <a:t>AWS Certificate Authority is the CA</a:t>
            </a:r>
          </a:p>
          <a:p>
            <a:r>
              <a:rPr lang="en-US" sz="1200" dirty="0"/>
              <a:t>Route 53 is the Registration Authority</a:t>
            </a:r>
          </a:p>
          <a:p>
            <a:r>
              <a:rPr lang="en-US" sz="1200" dirty="0"/>
              <a:t>Embedded technology in browsers verifies server side</a:t>
            </a:r>
            <a:br>
              <a:rPr lang="en-US" sz="1200" dirty="0"/>
            </a:br>
            <a:r>
              <a:rPr lang="en-US" sz="1200" dirty="0"/>
              <a:t>certificates.</a:t>
            </a:r>
          </a:p>
          <a:p>
            <a:pPr marL="0" indent="0">
              <a:buNone/>
            </a:pPr>
            <a:endParaRPr lang="en-US" sz="1400" dirty="0"/>
          </a:p>
        </p:txBody>
      </p:sp>
      <p:sp>
        <p:nvSpPr>
          <p:cNvPr id="4" name="Title 3">
            <a:extLst>
              <a:ext uri="{FF2B5EF4-FFF2-40B4-BE49-F238E27FC236}">
                <a16:creationId xmlns:a16="http://schemas.microsoft.com/office/drawing/2014/main" id="{28FD792B-89BD-9C44-BDD9-40D942C7C66F}"/>
              </a:ext>
            </a:extLst>
          </p:cNvPr>
          <p:cNvSpPr>
            <a:spLocks noGrp="1"/>
          </p:cNvSpPr>
          <p:nvPr>
            <p:ph type="title"/>
          </p:nvPr>
        </p:nvSpPr>
        <p:spPr/>
        <p:txBody>
          <a:bodyPr/>
          <a:lstStyle/>
          <a:p>
            <a:r>
              <a:rPr lang="en-US" dirty="0"/>
              <a:t>PKI</a:t>
            </a:r>
          </a:p>
        </p:txBody>
      </p:sp>
      <p:pic>
        <p:nvPicPr>
          <p:cNvPr id="8194" name="Picture 2" descr="undefined">
            <a:extLst>
              <a:ext uri="{FF2B5EF4-FFF2-40B4-BE49-F238E27FC236}">
                <a16:creationId xmlns:a16="http://schemas.microsoft.com/office/drawing/2014/main" id="{FBB22CB3-1576-E706-6E1B-52016C98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46" y="361950"/>
            <a:ext cx="4392254" cy="3105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FEA0C0-97B2-2E1B-D901-50D6F1BAF5AA}"/>
              </a:ext>
            </a:extLst>
          </p:cNvPr>
          <p:cNvSpPr txBox="1"/>
          <p:nvPr/>
        </p:nvSpPr>
        <p:spPr>
          <a:xfrm>
            <a:off x="5410200" y="3459708"/>
            <a:ext cx="1994200" cy="1015663"/>
          </a:xfrm>
          <a:prstGeom prst="rect">
            <a:avLst/>
          </a:prstGeom>
          <a:noFill/>
        </p:spPr>
        <p:txBody>
          <a:bodyPr wrap="none" rtlCol="0">
            <a:spAutoFit/>
          </a:bodyPr>
          <a:lstStyle/>
          <a:p>
            <a:r>
              <a:rPr lang="en-US" sz="1200" dirty="0"/>
              <a:t>To show:</a:t>
            </a:r>
          </a:p>
          <a:p>
            <a:pPr marL="285750" indent="-285750">
              <a:buFont typeface="Arial" panose="020B0604020202020204" pitchFamily="34" charset="0"/>
              <a:buChar char="•"/>
            </a:pPr>
            <a:r>
              <a:rPr lang="en-US" sz="1200" dirty="0"/>
              <a:t>Certificate in browser.</a:t>
            </a:r>
          </a:p>
          <a:p>
            <a:pPr marL="285750" indent="-285750">
              <a:buFont typeface="Arial" panose="020B0604020202020204" pitchFamily="34" charset="0"/>
              <a:buChar char="•"/>
            </a:pPr>
            <a:r>
              <a:rPr lang="en-US" sz="1200" dirty="0"/>
              <a:t>Route 53</a:t>
            </a:r>
          </a:p>
          <a:p>
            <a:pPr marL="285750" indent="-285750">
              <a:buFont typeface="Arial" panose="020B0604020202020204" pitchFamily="34" charset="0"/>
              <a:buChar char="•"/>
            </a:pPr>
            <a:r>
              <a:rPr lang="en-US" sz="1200" dirty="0"/>
              <a:t>Certificate Manager</a:t>
            </a:r>
          </a:p>
          <a:p>
            <a:pPr marL="285750" indent="-285750">
              <a:buFont typeface="Arial" panose="020B0604020202020204" pitchFamily="34" charset="0"/>
              <a:buChar char="•"/>
            </a:pPr>
            <a:r>
              <a:rPr lang="en-US" sz="1200" dirty="0"/>
              <a:t>Certificate in CloudFront</a:t>
            </a:r>
          </a:p>
        </p:txBody>
      </p:sp>
    </p:spTree>
    <p:extLst>
      <p:ext uri="{BB962C8B-B14F-4D97-AF65-F5344CB8AC3E}">
        <p14:creationId xmlns:p14="http://schemas.microsoft.com/office/powerpoint/2010/main" val="102016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18F73-5682-5E65-CFD8-DE1BF8209A62}"/>
              </a:ext>
            </a:extLst>
          </p:cNvPr>
          <p:cNvSpPr>
            <a:spLocks noGrp="1"/>
          </p:cNvSpPr>
          <p:nvPr>
            <p:ph idx="1"/>
          </p:nvPr>
        </p:nvSpPr>
        <p:spPr>
          <a:xfrm>
            <a:off x="76200" y="2876550"/>
            <a:ext cx="8534400" cy="1736779"/>
          </a:xfrm>
        </p:spPr>
        <p:txBody>
          <a:bodyPr/>
          <a:lstStyle/>
          <a:p>
            <a:pPr marL="0" indent="0">
              <a:buNone/>
            </a:pPr>
            <a:r>
              <a:rPr lang="en-US" sz="1600" dirty="0"/>
              <a:t>“A content delivery network, or content distribution network (CDN), is a geographically distributed network of proxy servers and their data centers. The goal is to provide high availability and performance by distributing the service spatially relative to end users.”</a:t>
            </a:r>
            <a:br>
              <a:rPr lang="en-US" sz="1600" dirty="0"/>
            </a:br>
            <a:r>
              <a:rPr lang="en-US" sz="1600" dirty="0">
                <a:hlinkClick r:id="rId2"/>
              </a:rPr>
              <a:t>https://en.wikipedia.org/wiki/Content_delivery_network</a:t>
            </a:r>
            <a:r>
              <a:rPr lang="en-US" sz="1600" dirty="0"/>
              <a:t> </a:t>
            </a:r>
          </a:p>
          <a:p>
            <a:pPr marL="0" indent="0">
              <a:buNone/>
            </a:pPr>
            <a:r>
              <a:rPr lang="en-US" sz="1600" dirty="0"/>
              <a:t>They key concepts are: Origin Server, Edge Server, Cache Policy</a:t>
            </a:r>
          </a:p>
          <a:p>
            <a:pPr marL="0" indent="0">
              <a:buNone/>
            </a:pPr>
            <a:r>
              <a:rPr lang="en-US" sz="1600" dirty="0"/>
              <a:t>To show: CloudFront, HTTP cache headers.</a:t>
            </a:r>
          </a:p>
          <a:p>
            <a:pPr marL="0" indent="0">
              <a:buNone/>
            </a:pPr>
            <a:endParaRPr lang="en-US" sz="1600" dirty="0"/>
          </a:p>
        </p:txBody>
      </p:sp>
      <p:sp>
        <p:nvSpPr>
          <p:cNvPr id="3" name="Title 2">
            <a:extLst>
              <a:ext uri="{FF2B5EF4-FFF2-40B4-BE49-F238E27FC236}">
                <a16:creationId xmlns:a16="http://schemas.microsoft.com/office/drawing/2014/main" id="{3EAE6053-04E9-251E-A999-C3FAB41E64F8}"/>
              </a:ext>
            </a:extLst>
          </p:cNvPr>
          <p:cNvSpPr>
            <a:spLocks noGrp="1"/>
          </p:cNvSpPr>
          <p:nvPr>
            <p:ph type="title"/>
          </p:nvPr>
        </p:nvSpPr>
        <p:spPr/>
        <p:txBody>
          <a:bodyPr/>
          <a:lstStyle/>
          <a:p>
            <a:r>
              <a:rPr lang="en-US" dirty="0"/>
              <a:t>Cloud Front</a:t>
            </a:r>
          </a:p>
        </p:txBody>
      </p:sp>
      <p:pic>
        <p:nvPicPr>
          <p:cNvPr id="9218" name="Picture 2">
            <a:extLst>
              <a:ext uri="{FF2B5EF4-FFF2-40B4-BE49-F238E27FC236}">
                <a16:creationId xmlns:a16="http://schemas.microsoft.com/office/drawing/2014/main" id="{8203B4BC-2221-E830-1DD5-E5622D12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44319"/>
            <a:ext cx="4222927"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ndefined">
            <a:extLst>
              <a:ext uri="{FF2B5EF4-FFF2-40B4-BE49-F238E27FC236}">
                <a16:creationId xmlns:a16="http://schemas.microsoft.com/office/drawing/2014/main" id="{EB101ED9-FAC5-F913-BF8B-9132BD546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776" y="444319"/>
            <a:ext cx="4761024"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C5A663-B620-6695-C6F1-B2DE79107C4C}"/>
              </a:ext>
            </a:extLst>
          </p:cNvPr>
          <p:cNvSpPr txBox="1"/>
          <p:nvPr/>
        </p:nvSpPr>
        <p:spPr>
          <a:xfrm>
            <a:off x="4844875" y="514350"/>
            <a:ext cx="1396408" cy="369332"/>
          </a:xfrm>
          <a:prstGeom prst="rect">
            <a:avLst/>
          </a:prstGeom>
          <a:noFill/>
        </p:spPr>
        <p:txBody>
          <a:bodyPr wrap="none" rtlCol="0">
            <a:spAutoFit/>
          </a:bodyPr>
          <a:lstStyle/>
          <a:p>
            <a:r>
              <a:rPr lang="en-US" dirty="0"/>
              <a:t>Single Server</a:t>
            </a:r>
          </a:p>
        </p:txBody>
      </p:sp>
      <p:sp>
        <p:nvSpPr>
          <p:cNvPr id="5" name="TextBox 4">
            <a:extLst>
              <a:ext uri="{FF2B5EF4-FFF2-40B4-BE49-F238E27FC236}">
                <a16:creationId xmlns:a16="http://schemas.microsoft.com/office/drawing/2014/main" id="{C9DEA3EA-BE88-CFF0-F720-77882F9215AA}"/>
              </a:ext>
            </a:extLst>
          </p:cNvPr>
          <p:cNvSpPr txBox="1"/>
          <p:nvPr/>
        </p:nvSpPr>
        <p:spPr>
          <a:xfrm>
            <a:off x="7620000" y="1144053"/>
            <a:ext cx="599844" cy="369332"/>
          </a:xfrm>
          <a:prstGeom prst="rect">
            <a:avLst/>
          </a:prstGeom>
          <a:noFill/>
        </p:spPr>
        <p:txBody>
          <a:bodyPr wrap="none" rtlCol="0">
            <a:spAutoFit/>
          </a:bodyPr>
          <a:lstStyle/>
          <a:p>
            <a:r>
              <a:rPr lang="en-US" dirty="0"/>
              <a:t>CDN</a:t>
            </a:r>
          </a:p>
        </p:txBody>
      </p:sp>
    </p:spTree>
    <p:extLst>
      <p:ext uri="{BB962C8B-B14F-4D97-AF65-F5344CB8AC3E}">
        <p14:creationId xmlns:p14="http://schemas.microsoft.com/office/powerpoint/2010/main" val="1208044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71403</TotalTime>
  <Words>2227</Words>
  <Application>Microsoft Macintosh PowerPoint</Application>
  <PresentationFormat>On-screen Show (16:9)</PresentationFormat>
  <Paragraphs>180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Schoolbook</vt:lpstr>
      <vt:lpstr>Museo For Dell</vt:lpstr>
      <vt:lpstr>Museo Sans For Dell</vt:lpstr>
      <vt:lpstr>Office Theme</vt:lpstr>
      <vt:lpstr>PowerPoint Presentation</vt:lpstr>
      <vt:lpstr>PowerPoint Presentation</vt:lpstr>
      <vt:lpstr>Partial  Architecture Diagram</vt:lpstr>
      <vt:lpstr>DNS and Route 53</vt:lpstr>
      <vt:lpstr>HTTPS</vt:lpstr>
      <vt:lpstr>Certificates</vt:lpstr>
      <vt:lpstr>Certificates and PKI</vt:lpstr>
      <vt:lpstr>PKI</vt:lpstr>
      <vt:lpstr>Cloud Front</vt:lpstr>
      <vt:lpstr>PowerPoint Presentation</vt:lpstr>
      <vt:lpstr>Some Concepts</vt:lpstr>
      <vt:lpstr>Orchestration and Choreography</vt:lpstr>
      <vt:lpstr>Microservice Layers</vt:lpstr>
      <vt:lpstr>Composite Service</vt:lpstr>
      <vt:lpstr>Webhooks</vt:lpstr>
      <vt:lpstr>Pub/Sub</vt:lpstr>
      <vt:lpstr>PowerPoint Presentation</vt:lpstr>
      <vt:lpstr>API Gateway</vt:lpstr>
      <vt:lpstr>Login and Authorization Tokens</vt:lpstr>
      <vt:lpstr>Real Example</vt:lpstr>
      <vt:lpstr>Real Example</vt:lpstr>
      <vt:lpstr>JWT</vt:lpstr>
      <vt:lpstr>REST is Stateless (https://restfulapi.net/statelessness/)</vt:lpstr>
      <vt:lpstr>Stateless</vt:lpstr>
      <vt:lpstr>JWT.io</vt:lpstr>
      <vt:lpstr>Lambda Authorizer</vt:lpstr>
      <vt:lpstr>Example and Concepts</vt:lpstr>
      <vt:lpstr>PowerPoint Presentation</vt:lpstr>
      <vt:lpstr>Pagination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597</cp:revision>
  <cp:lastPrinted>2022-09-14T18:24:03Z</cp:lastPrinted>
  <dcterms:created xsi:type="dcterms:W3CDTF">2010-04-12T23:12:02Z</dcterms:created>
  <dcterms:modified xsi:type="dcterms:W3CDTF">2023-10-26T18:53:10Z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